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23" r:id="rId2"/>
    <p:sldId id="265" r:id="rId3"/>
    <p:sldId id="320" r:id="rId4"/>
    <p:sldId id="310" r:id="rId5"/>
    <p:sldId id="324" r:id="rId6"/>
    <p:sldId id="325" r:id="rId7"/>
    <p:sldId id="326" r:id="rId8"/>
    <p:sldId id="327" r:id="rId9"/>
    <p:sldId id="328" r:id="rId10"/>
    <p:sldId id="329" r:id="rId11"/>
    <p:sldId id="330" r:id="rId12"/>
    <p:sldId id="331" r:id="rId13"/>
    <p:sldId id="332" r:id="rId14"/>
    <p:sldId id="333" r:id="rId15"/>
    <p:sldId id="334" r:id="rId16"/>
  </p:sldIdLst>
  <p:sldSz cx="12188825"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29" autoAdjust="0"/>
  </p:normalViewPr>
  <p:slideViewPr>
    <p:cSldViewPr showGuides="1">
      <p:cViewPr varScale="1">
        <p:scale>
          <a:sx n="109" d="100"/>
          <a:sy n="109" d="100"/>
        </p:scale>
        <p:origin x="114" y="17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10/6/2023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10/6/2023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10/6/2023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10/6/2023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10/6/2023</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10/6/2023</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a:t>10/6/2023</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a:t>10/6/2023</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a:t>10/6/2023</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10/6/2023</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10/6/2023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10/6/2023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10/6/2023</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77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212" y="990600"/>
            <a:ext cx="8229600" cy="2895600"/>
          </a:xfrm>
        </p:spPr>
        <p:txBody>
          <a:bodyPr/>
          <a:lstStyle/>
          <a:p>
            <a:pPr algn="ctr"/>
            <a:r>
              <a:rPr lang="en-US" dirty="0"/>
              <a:t>Preaching Does Not Profit Some Who Hear It!</a:t>
            </a:r>
          </a:p>
        </p:txBody>
      </p:sp>
      <p:sp>
        <p:nvSpPr>
          <p:cNvPr id="4" name="Subtitle 3"/>
          <p:cNvSpPr>
            <a:spLocks noGrp="1"/>
          </p:cNvSpPr>
          <p:nvPr>
            <p:ph type="subTitle" idx="1"/>
          </p:nvPr>
        </p:nvSpPr>
        <p:spPr>
          <a:xfrm>
            <a:off x="1065213" y="4572000"/>
            <a:ext cx="8229600" cy="838200"/>
          </a:xfrm>
        </p:spPr>
        <p:txBody>
          <a:bodyPr/>
          <a:lstStyle/>
          <a:p>
            <a:r>
              <a:rPr lang="it-IT" sz="5400" cap="none" dirty="0">
                <a:solidFill>
                  <a:schemeClr val="tx1"/>
                </a:solidFill>
              </a:rPr>
              <a:t>Hebrews 4:1-13</a:t>
            </a:r>
            <a:endParaRPr lang="it-IT" cap="none" dirty="0">
              <a:solidFill>
                <a:schemeClr val="tx1"/>
              </a:solidFill>
            </a:endParaRPr>
          </a:p>
        </p:txBody>
      </p:sp>
      <p:sp>
        <p:nvSpPr>
          <p:cNvPr id="2" name="Subtitle 3">
            <a:extLst>
              <a:ext uri="{FF2B5EF4-FFF2-40B4-BE49-F238E27FC236}">
                <a16:creationId xmlns:a16="http://schemas.microsoft.com/office/drawing/2014/main" id="{E2189BF1-3A8A-837F-4C63-37504D1C0377}"/>
              </a:ext>
            </a:extLst>
          </p:cNvPr>
          <p:cNvSpPr txBox="1">
            <a:spLocks/>
          </p:cNvSpPr>
          <p:nvPr/>
        </p:nvSpPr>
        <p:spPr>
          <a:xfrm>
            <a:off x="1065213" y="5562600"/>
            <a:ext cx="8229600" cy="83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Clr>
                <a:schemeClr val="accent1"/>
              </a:buClr>
              <a:buSzPct val="100000"/>
              <a:buFont typeface="Arial" pitchFamily="34" charset="0"/>
              <a:buNone/>
              <a:defRPr sz="2000" kern="1200" cap="all" spc="200" baseline="0">
                <a:solidFill>
                  <a:schemeClr val="accent1"/>
                </a:solidFill>
                <a:latin typeface="+mn-lt"/>
                <a:ea typeface="+mn-ea"/>
                <a:cs typeface="+mn-cs"/>
              </a:defRPr>
            </a:lvl1pPr>
            <a:lvl2pPr marL="457200" indent="0" algn="ctr" defTabSz="914400" rtl="0" eaLnBrk="1" latinLnBrk="0" hangingPunct="1">
              <a:lnSpc>
                <a:spcPct val="90000"/>
              </a:lnSpc>
              <a:spcBef>
                <a:spcPts val="1200"/>
              </a:spcBef>
              <a:buClr>
                <a:schemeClr val="accent1"/>
              </a:buClr>
              <a:buSzPct val="100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accent1"/>
              </a:buClr>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accent1"/>
              </a:buClr>
              <a:buSzPct val="100000"/>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accent1"/>
              </a:buClr>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9pPr>
          </a:lstStyle>
          <a:p>
            <a:r>
              <a:rPr lang="it-IT" sz="5400" cap="none" dirty="0">
                <a:solidFill>
                  <a:schemeClr val="tx1"/>
                </a:solidFill>
              </a:rPr>
              <a:t>Matthew 13:15; 7:26,27</a:t>
            </a:r>
            <a:endParaRPr lang="it-IT" cap="none" dirty="0">
              <a:solidFill>
                <a:schemeClr val="tx1"/>
              </a:solidFill>
            </a:endParaRP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B7B65B-BDFC-95BE-2D43-E42F45ACF911}"/>
              </a:ext>
            </a:extLst>
          </p:cNvPr>
          <p:cNvPicPr>
            <a:picLocks noChangeAspect="1"/>
          </p:cNvPicPr>
          <p:nvPr/>
        </p:nvPicPr>
        <p:blipFill>
          <a:blip r:embed="rId2"/>
          <a:stretch>
            <a:fillRect/>
          </a:stretch>
        </p:blipFill>
        <p:spPr>
          <a:xfrm>
            <a:off x="-35059" y="0"/>
            <a:ext cx="12188825" cy="6858000"/>
          </a:xfrm>
          <a:prstGeom prst="rect">
            <a:avLst/>
          </a:prstGeom>
        </p:spPr>
      </p:pic>
      <p:pic>
        <p:nvPicPr>
          <p:cNvPr id="5" name="Content Placeholder 4">
            <a:extLst>
              <a:ext uri="{FF2B5EF4-FFF2-40B4-BE49-F238E27FC236}">
                <a16:creationId xmlns:a16="http://schemas.microsoft.com/office/drawing/2014/main" id="{96035EAF-4E52-4CA6-15FF-72805C2A4BC2}"/>
              </a:ext>
            </a:extLst>
          </p:cNvPr>
          <p:cNvPicPr>
            <a:picLocks noGrp="1" noChangeAspect="1"/>
          </p:cNvPicPr>
          <p:nvPr>
            <p:ph idx="1"/>
          </p:nvPr>
        </p:nvPicPr>
        <p:blipFill>
          <a:blip r:embed="rId3"/>
          <a:stretch>
            <a:fillRect/>
          </a:stretch>
        </p:blipFill>
        <p:spPr>
          <a:xfrm>
            <a:off x="0" y="0"/>
            <a:ext cx="3275013" cy="4551715"/>
          </a:xfrm>
          <a:prstGeom prst="rect">
            <a:avLst/>
          </a:prstGeom>
        </p:spPr>
      </p:pic>
      <p:sp>
        <p:nvSpPr>
          <p:cNvPr id="6" name="Rectangle 5">
            <a:extLst>
              <a:ext uri="{FF2B5EF4-FFF2-40B4-BE49-F238E27FC236}">
                <a16:creationId xmlns:a16="http://schemas.microsoft.com/office/drawing/2014/main" id="{E88E405B-75FF-D760-761A-EC0BE4652D67}"/>
              </a:ext>
            </a:extLst>
          </p:cNvPr>
          <p:cNvSpPr/>
          <p:nvPr/>
        </p:nvSpPr>
        <p:spPr>
          <a:xfrm>
            <a:off x="3904389" y="1055406"/>
            <a:ext cx="7620000" cy="4524315"/>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chemeClr val="accent3"/>
                </a:solidFill>
              </a:rPr>
              <a:t>PREACHING TO</a:t>
            </a:r>
          </a:p>
          <a:p>
            <a:pPr algn="ctr"/>
            <a:r>
              <a:rPr lang="en-US" sz="9600" b="1" dirty="0">
                <a:ln/>
                <a:solidFill>
                  <a:schemeClr val="accent3"/>
                </a:solidFill>
              </a:rPr>
              <a:t> THE WALL</a:t>
            </a:r>
          </a:p>
        </p:txBody>
      </p:sp>
      <p:sp>
        <p:nvSpPr>
          <p:cNvPr id="8" name="Title 7">
            <a:extLst>
              <a:ext uri="{FF2B5EF4-FFF2-40B4-BE49-F238E27FC236}">
                <a16:creationId xmlns:a16="http://schemas.microsoft.com/office/drawing/2014/main" id="{62D51DC5-0C3C-54AD-909D-260C9DCE0732}"/>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42719988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381000"/>
            <a:ext cx="8382000" cy="1371600"/>
          </a:xfrm>
        </p:spPr>
        <p:txBody>
          <a:bodyPr>
            <a:normAutofit fontScale="90000"/>
          </a:bodyPr>
          <a:lstStyle/>
          <a:p>
            <a:pPr algn="ctr"/>
            <a:r>
              <a:rPr lang="en-US" sz="4800" dirty="0"/>
              <a:t>IT IS IMPORTANT TO PUT FIRST THINGS FIRST</a:t>
            </a:r>
          </a:p>
        </p:txBody>
      </p:sp>
      <p:sp>
        <p:nvSpPr>
          <p:cNvPr id="14" name="Content Placeholder 13"/>
          <p:cNvSpPr>
            <a:spLocks noGrp="1"/>
          </p:cNvSpPr>
          <p:nvPr>
            <p:ph idx="1"/>
          </p:nvPr>
        </p:nvSpPr>
        <p:spPr/>
        <p:txBody>
          <a:bodyPr>
            <a:normAutofit fontScale="92500"/>
          </a:bodyPr>
          <a:lstStyle/>
          <a:p>
            <a:r>
              <a:rPr lang="en-US" sz="3200" dirty="0"/>
              <a:t>Matthew 6:33 NKJV 33 "But seek first the kingdom of God and His righteousness, and all these things shall be added to you.”</a:t>
            </a:r>
          </a:p>
          <a:p>
            <a:r>
              <a:rPr lang="en-US" sz="3200" dirty="0"/>
              <a:t>Luke 14:33 NKJV 33 "So likewise, whoever of you does not forsake all that he has cannot be My disciple.”</a:t>
            </a:r>
          </a:p>
          <a:p>
            <a:r>
              <a:rPr lang="en-US" sz="3200" dirty="0"/>
              <a:t>Many give little if any heed to such preaching</a:t>
            </a:r>
          </a:p>
          <a:p>
            <a:r>
              <a:rPr lang="en-US" sz="3200" dirty="0"/>
              <a:t>Continue to let anything and everything come before their service to God</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21391325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381000"/>
            <a:ext cx="8382000" cy="1371600"/>
          </a:xfrm>
        </p:spPr>
        <p:txBody>
          <a:bodyPr>
            <a:normAutofit fontScale="90000"/>
          </a:bodyPr>
          <a:lstStyle/>
          <a:p>
            <a:pPr algn="ctr"/>
            <a:r>
              <a:rPr lang="en-US" sz="4800" dirty="0"/>
              <a:t>IMPORTANCE OF REGULAR ATTENDANCE</a:t>
            </a:r>
          </a:p>
        </p:txBody>
      </p:sp>
      <p:sp>
        <p:nvSpPr>
          <p:cNvPr id="14" name="Content Placeholder 13"/>
          <p:cNvSpPr>
            <a:spLocks noGrp="1"/>
          </p:cNvSpPr>
          <p:nvPr>
            <p:ph idx="1"/>
          </p:nvPr>
        </p:nvSpPr>
        <p:spPr>
          <a:xfrm>
            <a:off x="1522413" y="1904999"/>
            <a:ext cx="9134391" cy="4343401"/>
          </a:xfrm>
        </p:spPr>
        <p:txBody>
          <a:bodyPr>
            <a:normAutofit/>
          </a:bodyPr>
          <a:lstStyle/>
          <a:p>
            <a:r>
              <a:rPr lang="en-US" sz="3200" dirty="0"/>
              <a:t>Hebrews 10:25-27 “forsaking the assembling”</a:t>
            </a:r>
          </a:p>
          <a:p>
            <a:r>
              <a:rPr lang="en-US" sz="3200" dirty="0"/>
              <a:t>James 4:17 “knows to do good- does not do it”</a:t>
            </a:r>
          </a:p>
          <a:p>
            <a:r>
              <a:rPr lang="en-US" sz="3200" dirty="0"/>
              <a:t>You KNOW when the assemblies are scheduled</a:t>
            </a:r>
          </a:p>
          <a:p>
            <a:r>
              <a:rPr lang="en-US" sz="3200" dirty="0"/>
              <a:t>And WILFULLY do not attend</a:t>
            </a:r>
          </a:p>
          <a:p>
            <a:r>
              <a:rPr lang="en-US" sz="3200" dirty="0"/>
              <a:t>You are GUILTY OF SIN!</a:t>
            </a:r>
          </a:p>
          <a:p>
            <a:r>
              <a:rPr lang="en-US" sz="3200" dirty="0"/>
              <a:t>The WALLS are more faithful in being in the assemblies than they are!</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176319264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228600"/>
            <a:ext cx="7696199" cy="1524000"/>
          </a:xfrm>
        </p:spPr>
        <p:txBody>
          <a:bodyPr>
            <a:normAutofit/>
          </a:bodyPr>
          <a:lstStyle/>
          <a:p>
            <a:pPr algn="ctr"/>
            <a:r>
              <a:rPr lang="en-US" sz="4800" dirty="0"/>
              <a:t>THE NEED FOR FAITHFULNESS</a:t>
            </a:r>
          </a:p>
        </p:txBody>
      </p:sp>
      <p:sp>
        <p:nvSpPr>
          <p:cNvPr id="14" name="Content Placeholder 13"/>
          <p:cNvSpPr>
            <a:spLocks noGrp="1"/>
          </p:cNvSpPr>
          <p:nvPr>
            <p:ph idx="1"/>
          </p:nvPr>
        </p:nvSpPr>
        <p:spPr>
          <a:xfrm>
            <a:off x="1522413" y="1904999"/>
            <a:ext cx="9134391" cy="4343401"/>
          </a:xfrm>
        </p:spPr>
        <p:txBody>
          <a:bodyPr>
            <a:normAutofit/>
          </a:bodyPr>
          <a:lstStyle/>
          <a:p>
            <a:r>
              <a:rPr lang="en-US" sz="3200" dirty="0"/>
              <a:t>1 Corinthians 15:58 NKJV 58 Therefore, my beloved brethren, be steadfast, immovable, always abounding in the work of the Lord, knowing that your labor is not in vain in the Lord.”</a:t>
            </a:r>
          </a:p>
          <a:p>
            <a:r>
              <a:rPr lang="en-US" sz="3200" dirty="0"/>
              <a:t>Like a WALL, many will NOT act upon such straightforward admonitions!</a:t>
            </a:r>
          </a:p>
          <a:p>
            <a:r>
              <a:rPr lang="en-US" sz="3200" dirty="0"/>
              <a:t>Just continue to COAST through life – doing little if anything to be faithful in His service!</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830112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228600"/>
            <a:ext cx="7696199" cy="1524000"/>
          </a:xfrm>
        </p:spPr>
        <p:txBody>
          <a:bodyPr>
            <a:normAutofit/>
          </a:bodyPr>
          <a:lstStyle/>
          <a:p>
            <a:pPr algn="ctr"/>
            <a:r>
              <a:rPr lang="en-US" sz="4800" dirty="0"/>
              <a:t>WARN ABOUT THE DANGERS OF NEGLIGENCE</a:t>
            </a:r>
          </a:p>
        </p:txBody>
      </p:sp>
      <p:sp>
        <p:nvSpPr>
          <p:cNvPr id="14" name="Content Placeholder 13"/>
          <p:cNvSpPr>
            <a:spLocks noGrp="1"/>
          </p:cNvSpPr>
          <p:nvPr>
            <p:ph idx="1"/>
          </p:nvPr>
        </p:nvSpPr>
        <p:spPr>
          <a:xfrm>
            <a:off x="1522413" y="1904999"/>
            <a:ext cx="9134391" cy="4343401"/>
          </a:xfrm>
        </p:spPr>
        <p:txBody>
          <a:bodyPr>
            <a:normAutofit/>
          </a:bodyPr>
          <a:lstStyle/>
          <a:p>
            <a:r>
              <a:rPr lang="en-US" sz="3600" dirty="0"/>
              <a:t>Hebrews 2:1 NKJV 1 Therefore we must give the more earnest heed to the things we have heard, lest we drift away.”</a:t>
            </a:r>
          </a:p>
          <a:p>
            <a:r>
              <a:rPr lang="en-US" sz="3600" dirty="0"/>
              <a:t>Revelation 2:4 “you have left your first love”</a:t>
            </a:r>
          </a:p>
          <a:p>
            <a:r>
              <a:rPr lang="en-US" sz="3600" dirty="0"/>
              <a:t>Like the WALL, many will not hear and will drift farther and farther away from the Lord until they become completely apostate!</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310962191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228600"/>
            <a:ext cx="7696199" cy="1524000"/>
          </a:xfrm>
        </p:spPr>
        <p:txBody>
          <a:bodyPr>
            <a:normAutofit fontScale="90000"/>
          </a:bodyPr>
          <a:lstStyle/>
          <a:p>
            <a:pPr algn="ctr"/>
            <a:r>
              <a:rPr lang="en-US" sz="5400" dirty="0"/>
              <a:t>THE NEED FOR GODLINESS</a:t>
            </a:r>
          </a:p>
        </p:txBody>
      </p:sp>
      <p:sp>
        <p:nvSpPr>
          <p:cNvPr id="14" name="Content Placeholder 13"/>
          <p:cNvSpPr>
            <a:spLocks noGrp="1"/>
          </p:cNvSpPr>
          <p:nvPr>
            <p:ph idx="1"/>
          </p:nvPr>
        </p:nvSpPr>
        <p:spPr>
          <a:xfrm>
            <a:off x="1522413" y="1904999"/>
            <a:ext cx="9134391" cy="4648201"/>
          </a:xfrm>
        </p:spPr>
        <p:txBody>
          <a:bodyPr>
            <a:normAutofit fontScale="92500" lnSpcReduction="10000"/>
          </a:bodyPr>
          <a:lstStyle/>
          <a:p>
            <a:r>
              <a:rPr lang="en-US" sz="3600" dirty="0"/>
              <a:t>Titus 2:11-12 NKJV 11 For the grace of God that brings salvation has appeared to all men, 12 teaching us that, denying ungodliness and worldly lusts, we should live soberly, righteously, and godly in the present age,”</a:t>
            </a:r>
          </a:p>
          <a:p>
            <a:r>
              <a:rPr lang="en-US" sz="3600" dirty="0"/>
              <a:t>1 John 2:15-17 - Passing nature of the world</a:t>
            </a:r>
          </a:p>
          <a:p>
            <a:r>
              <a:rPr lang="en-US" sz="3600" dirty="0"/>
              <a:t>James 4:4  “ friendship with the world is enmity with God”</a:t>
            </a:r>
          </a:p>
          <a:p>
            <a:r>
              <a:rPr lang="en-US" sz="3600" dirty="0"/>
              <a:t>Bounce off some people like my voice off the wall</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36648138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228600"/>
            <a:ext cx="7696199" cy="1185218"/>
          </a:xfrm>
        </p:spPr>
        <p:txBody>
          <a:bodyPr>
            <a:normAutofit/>
          </a:bodyPr>
          <a:lstStyle/>
          <a:p>
            <a:pPr algn="ctr"/>
            <a:r>
              <a:rPr lang="en-US" sz="5400" dirty="0"/>
              <a:t>THE NEED TO GIVE</a:t>
            </a:r>
          </a:p>
        </p:txBody>
      </p:sp>
      <p:sp>
        <p:nvSpPr>
          <p:cNvPr id="14" name="Content Placeholder 13"/>
          <p:cNvSpPr>
            <a:spLocks noGrp="1"/>
          </p:cNvSpPr>
          <p:nvPr>
            <p:ph idx="1"/>
          </p:nvPr>
        </p:nvSpPr>
        <p:spPr>
          <a:xfrm>
            <a:off x="1522413" y="1600201"/>
            <a:ext cx="9134391" cy="4953000"/>
          </a:xfrm>
        </p:spPr>
        <p:txBody>
          <a:bodyPr>
            <a:normAutofit/>
          </a:bodyPr>
          <a:lstStyle/>
          <a:p>
            <a:r>
              <a:rPr lang="en-US" sz="3600" dirty="0"/>
              <a:t>1 Corinthians 16:1,2 “that there be no collections when I come”</a:t>
            </a:r>
          </a:p>
          <a:p>
            <a:r>
              <a:rPr lang="en-US" sz="3600" dirty="0"/>
              <a:t>2 Corinthians 8:7,8  - Love to be shown in their abundance of giving</a:t>
            </a:r>
          </a:p>
          <a:p>
            <a:r>
              <a:rPr lang="en-US" sz="3600" dirty="0"/>
              <a:t>2 Corinthians 9:6-8 “each one {give} as he purposes in his heart, not grudgingly or of necessity”</a:t>
            </a:r>
          </a:p>
          <a:p>
            <a:r>
              <a:rPr lang="en-US" sz="3600" dirty="0"/>
              <a:t>Some continue to give no more than the wall!</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12209363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228599"/>
            <a:ext cx="8305799" cy="1371601"/>
          </a:xfrm>
        </p:spPr>
        <p:txBody>
          <a:bodyPr>
            <a:noAutofit/>
          </a:bodyPr>
          <a:lstStyle/>
          <a:p>
            <a:pPr algn="ctr"/>
            <a:r>
              <a:rPr lang="en-US" sz="4400" dirty="0"/>
              <a:t>ADMONISHING PEOPLE TO BE DOERS NOT JUST HEARERS</a:t>
            </a:r>
          </a:p>
        </p:txBody>
      </p:sp>
      <p:sp>
        <p:nvSpPr>
          <p:cNvPr id="14" name="Content Placeholder 13"/>
          <p:cNvSpPr>
            <a:spLocks noGrp="1"/>
          </p:cNvSpPr>
          <p:nvPr>
            <p:ph idx="1"/>
          </p:nvPr>
        </p:nvSpPr>
        <p:spPr>
          <a:xfrm>
            <a:off x="1522413" y="1600201"/>
            <a:ext cx="9134391" cy="4953000"/>
          </a:xfrm>
        </p:spPr>
        <p:txBody>
          <a:bodyPr>
            <a:normAutofit fontScale="92500" lnSpcReduction="20000"/>
          </a:bodyPr>
          <a:lstStyle/>
          <a:p>
            <a:r>
              <a:rPr lang="en-US" sz="3600" dirty="0"/>
              <a:t>Matthew 7:21 NKJV 21 "Not everyone who says to Me, 'Lord, Lord,' shall enter the kingdom of heaven, but he who does the will of My Father in heaven.</a:t>
            </a:r>
          </a:p>
          <a:p>
            <a:r>
              <a:rPr lang="en-US" sz="3600" dirty="0"/>
              <a:t>James 1:22-27 NKJV 22 But be doers of the word, and not hearers only, deceiving yourselves. …27 Pure and undefiled religion before God and the Father is this: to visit orphans and widows in their trouble, and to keep oneself unspotted from the world.”</a:t>
            </a:r>
          </a:p>
          <a:p>
            <a:r>
              <a:rPr lang="en-US" sz="3600" dirty="0"/>
              <a:t>Some stay as stationary as the wall, and do about as much as the wall!</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33867423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228599"/>
            <a:ext cx="8305799" cy="1371601"/>
          </a:xfrm>
        </p:spPr>
        <p:txBody>
          <a:bodyPr>
            <a:noAutofit/>
          </a:bodyPr>
          <a:lstStyle/>
          <a:p>
            <a:pPr algn="ctr"/>
            <a:r>
              <a:rPr lang="en-US" sz="4400" dirty="0"/>
              <a:t>IMPORTANCE OF TEACHING OTHERS</a:t>
            </a:r>
          </a:p>
        </p:txBody>
      </p:sp>
      <p:sp>
        <p:nvSpPr>
          <p:cNvPr id="14" name="Content Placeholder 13"/>
          <p:cNvSpPr>
            <a:spLocks noGrp="1"/>
          </p:cNvSpPr>
          <p:nvPr>
            <p:ph idx="1"/>
          </p:nvPr>
        </p:nvSpPr>
        <p:spPr>
          <a:xfrm>
            <a:off x="1522413" y="1600201"/>
            <a:ext cx="9134391" cy="4953000"/>
          </a:xfrm>
        </p:spPr>
        <p:txBody>
          <a:bodyPr>
            <a:normAutofit fontScale="92500" lnSpcReduction="10000"/>
          </a:bodyPr>
          <a:lstStyle/>
          <a:p>
            <a:r>
              <a:rPr lang="en-US" sz="3600" dirty="0"/>
              <a:t>Hebrews 5:12 NKJV 12 For though by this time you ought to be teachers, you need someone to teach you again the first principles of the oracles of God; and you have come to need milk and not solid food.”</a:t>
            </a:r>
          </a:p>
          <a:p>
            <a:r>
              <a:rPr lang="en-US" sz="3600" dirty="0"/>
              <a:t>Mark  16:15,16 , Matthew 28:18-20 “make disciples of all the nations,”  “teaching them to observe all things that I have commanded you”</a:t>
            </a:r>
          </a:p>
          <a:p>
            <a:r>
              <a:rPr lang="en-US" sz="3600" dirty="0"/>
              <a:t>Some professed Christians are teaching about as much as the wall!</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129562401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3" y="228599"/>
            <a:ext cx="8305799" cy="1066801"/>
          </a:xfrm>
        </p:spPr>
        <p:txBody>
          <a:bodyPr>
            <a:noAutofit/>
          </a:bodyPr>
          <a:lstStyle/>
          <a:p>
            <a:pPr algn="ctr"/>
            <a:r>
              <a:rPr lang="en-US" sz="4800" dirty="0"/>
              <a:t>INDIVIDUAL RESPONSIBILITY</a:t>
            </a:r>
          </a:p>
        </p:txBody>
      </p:sp>
      <p:sp>
        <p:nvSpPr>
          <p:cNvPr id="14" name="Content Placeholder 13"/>
          <p:cNvSpPr>
            <a:spLocks noGrp="1"/>
          </p:cNvSpPr>
          <p:nvPr>
            <p:ph idx="1"/>
          </p:nvPr>
        </p:nvSpPr>
        <p:spPr>
          <a:xfrm>
            <a:off x="1522413" y="1600201"/>
            <a:ext cx="9134391" cy="4953000"/>
          </a:xfrm>
        </p:spPr>
        <p:txBody>
          <a:bodyPr>
            <a:normAutofit lnSpcReduction="10000"/>
          </a:bodyPr>
          <a:lstStyle/>
          <a:p>
            <a:r>
              <a:rPr lang="en-US" sz="3600" dirty="0"/>
              <a:t>Galatians 6:1 NKJV 1 Brethren, if a man is overtaken in any trespass, you who are spiritual restore such a one in a spirit of gentleness, considering yourself lest you also be tempted.”</a:t>
            </a:r>
          </a:p>
          <a:p>
            <a:r>
              <a:rPr lang="en-US" sz="3600" dirty="0"/>
              <a:t>Romans 14”12 “each of us shall give account of himself to God”</a:t>
            </a:r>
          </a:p>
          <a:p>
            <a:r>
              <a:rPr lang="en-US" sz="3600" dirty="0"/>
              <a:t>If we have been no more receptive than the WALL to gospel preaching, WE WILL NOT HAVE A HAPPY ACCOUNTING!</a:t>
            </a:r>
          </a:p>
        </p:txBody>
      </p:sp>
      <p:pic>
        <p:nvPicPr>
          <p:cNvPr id="3" name="Picture 2" descr="A brick wall with yellow text&#10;&#10;Description automatically generated">
            <a:extLst>
              <a:ext uri="{FF2B5EF4-FFF2-40B4-BE49-F238E27FC236}">
                <a16:creationId xmlns:a16="http://schemas.microsoft.com/office/drawing/2014/main" id="{2D07AD9A-0AE0-9C1E-655E-AEED6253A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893" y="-34184"/>
            <a:ext cx="2553056" cy="1448002"/>
          </a:xfrm>
          <a:prstGeom prst="rect">
            <a:avLst/>
          </a:prstGeom>
        </p:spPr>
      </p:pic>
    </p:spTree>
    <p:extLst>
      <p:ext uri="{BB962C8B-B14F-4D97-AF65-F5344CB8AC3E}">
        <p14:creationId xmlns:p14="http://schemas.microsoft.com/office/powerpoint/2010/main" val="3226791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212" y="990600"/>
            <a:ext cx="8229600" cy="2895600"/>
          </a:xfrm>
        </p:spPr>
        <p:txBody>
          <a:bodyPr>
            <a:normAutofit fontScale="90000"/>
          </a:bodyPr>
          <a:lstStyle/>
          <a:p>
            <a:pPr algn="ctr"/>
            <a:r>
              <a:rPr lang="en-US" sz="9600" dirty="0"/>
              <a:t>Do You Profit From Preaching?</a:t>
            </a:r>
            <a:endParaRPr lang="en-US" dirty="0"/>
          </a:p>
        </p:txBody>
      </p:sp>
      <p:sp>
        <p:nvSpPr>
          <p:cNvPr id="4" name="Subtitle 3"/>
          <p:cNvSpPr>
            <a:spLocks noGrp="1"/>
          </p:cNvSpPr>
          <p:nvPr>
            <p:ph type="subTitle" idx="1"/>
          </p:nvPr>
        </p:nvSpPr>
        <p:spPr>
          <a:xfrm>
            <a:off x="1065213" y="4572000"/>
            <a:ext cx="8229600" cy="838200"/>
          </a:xfrm>
        </p:spPr>
        <p:txBody>
          <a:bodyPr/>
          <a:lstStyle/>
          <a:p>
            <a:r>
              <a:rPr lang="it-IT" sz="5400" cap="none" dirty="0">
                <a:solidFill>
                  <a:schemeClr val="tx1"/>
                </a:solidFill>
              </a:rPr>
              <a:t>Hebrews 4:2</a:t>
            </a:r>
            <a:endParaRPr lang="it-IT" cap="none" dirty="0">
              <a:solidFill>
                <a:schemeClr val="tx1"/>
              </a:solidFill>
            </a:endParaRPr>
          </a:p>
        </p:txBody>
      </p:sp>
    </p:spTree>
    <p:extLst>
      <p:ext uri="{BB962C8B-B14F-4D97-AF65-F5344CB8AC3E}">
        <p14:creationId xmlns:p14="http://schemas.microsoft.com/office/powerpoint/2010/main" val="24253823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B7B65B-BDFC-95BE-2D43-E42F45ACF911}"/>
              </a:ext>
            </a:extLst>
          </p:cNvPr>
          <p:cNvPicPr>
            <a:picLocks noChangeAspect="1"/>
          </p:cNvPicPr>
          <p:nvPr/>
        </p:nvPicPr>
        <p:blipFill>
          <a:blip r:embed="rId2"/>
          <a:stretch>
            <a:fillRect/>
          </a:stretch>
        </p:blipFill>
        <p:spPr>
          <a:xfrm>
            <a:off x="-35059" y="0"/>
            <a:ext cx="12188825" cy="6858000"/>
          </a:xfrm>
          <a:prstGeom prst="rect">
            <a:avLst/>
          </a:prstGeom>
        </p:spPr>
      </p:pic>
      <p:pic>
        <p:nvPicPr>
          <p:cNvPr id="5" name="Content Placeholder 4">
            <a:extLst>
              <a:ext uri="{FF2B5EF4-FFF2-40B4-BE49-F238E27FC236}">
                <a16:creationId xmlns:a16="http://schemas.microsoft.com/office/drawing/2014/main" id="{96035EAF-4E52-4CA6-15FF-72805C2A4BC2}"/>
              </a:ext>
            </a:extLst>
          </p:cNvPr>
          <p:cNvPicPr>
            <a:picLocks noGrp="1" noChangeAspect="1"/>
          </p:cNvPicPr>
          <p:nvPr>
            <p:ph idx="1"/>
          </p:nvPr>
        </p:nvPicPr>
        <p:blipFill>
          <a:blip r:embed="rId3"/>
          <a:stretch>
            <a:fillRect/>
          </a:stretch>
        </p:blipFill>
        <p:spPr>
          <a:xfrm>
            <a:off x="0" y="0"/>
            <a:ext cx="3275013" cy="4551715"/>
          </a:xfrm>
          <a:prstGeom prst="rect">
            <a:avLst/>
          </a:prstGeom>
        </p:spPr>
      </p:pic>
      <p:sp>
        <p:nvSpPr>
          <p:cNvPr id="6" name="Rectangle 5">
            <a:extLst>
              <a:ext uri="{FF2B5EF4-FFF2-40B4-BE49-F238E27FC236}">
                <a16:creationId xmlns:a16="http://schemas.microsoft.com/office/drawing/2014/main" id="{E88E405B-75FF-D760-761A-EC0BE4652D67}"/>
              </a:ext>
            </a:extLst>
          </p:cNvPr>
          <p:cNvSpPr/>
          <p:nvPr/>
        </p:nvSpPr>
        <p:spPr>
          <a:xfrm>
            <a:off x="3884612" y="0"/>
            <a:ext cx="7639777" cy="6463308"/>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3800" b="1" dirty="0">
                <a:ln/>
                <a:solidFill>
                  <a:schemeClr val="accent3"/>
                </a:solidFill>
              </a:rPr>
              <a:t>Are You Like The Wall?</a:t>
            </a:r>
          </a:p>
        </p:txBody>
      </p:sp>
    </p:spTree>
    <p:extLst>
      <p:ext uri="{BB962C8B-B14F-4D97-AF65-F5344CB8AC3E}">
        <p14:creationId xmlns:p14="http://schemas.microsoft.com/office/powerpoint/2010/main" val="36296163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212" y="990600"/>
            <a:ext cx="8229600" cy="2895600"/>
          </a:xfrm>
        </p:spPr>
        <p:txBody>
          <a:bodyPr>
            <a:normAutofit fontScale="90000"/>
          </a:bodyPr>
          <a:lstStyle/>
          <a:p>
            <a:pPr algn="ctr"/>
            <a:r>
              <a:rPr lang="en-US" sz="9600" dirty="0"/>
              <a:t>Does Preaching Profit You!</a:t>
            </a:r>
            <a:endParaRPr lang="en-US" dirty="0"/>
          </a:p>
        </p:txBody>
      </p:sp>
      <p:pic>
        <p:nvPicPr>
          <p:cNvPr id="6" name="Picture 5">
            <a:extLst>
              <a:ext uri="{FF2B5EF4-FFF2-40B4-BE49-F238E27FC236}">
                <a16:creationId xmlns:a16="http://schemas.microsoft.com/office/drawing/2014/main" id="{46D96DE0-B457-66D8-0B69-041CE787F891}"/>
              </a:ext>
            </a:extLst>
          </p:cNvPr>
          <p:cNvPicPr>
            <a:picLocks noChangeAspect="1"/>
          </p:cNvPicPr>
          <p:nvPr/>
        </p:nvPicPr>
        <p:blipFill>
          <a:blip r:embed="rId2"/>
          <a:stretch>
            <a:fillRect/>
          </a:stretch>
        </p:blipFill>
        <p:spPr>
          <a:xfrm>
            <a:off x="8685212" y="533400"/>
            <a:ext cx="3273836" cy="45541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5380351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125</TotalTime>
  <Words>719</Words>
  <Application>Microsoft Office PowerPoint</Application>
  <PresentationFormat>Custom</PresentationFormat>
  <Paragraphs>51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Corbel</vt:lpstr>
      <vt:lpstr>Digital Blue Tunnel 16x9</vt:lpstr>
      <vt:lpstr>PowerPoint Presentation</vt:lpstr>
      <vt:lpstr>Preaching Does Not Profit Some Who Hear It!</vt:lpstr>
      <vt:lpstr>PowerPoint Presentation</vt:lpstr>
      <vt:lpstr>IT IS IMPORTANT TO PUT FIRST THINGS FIRST</vt:lpstr>
      <vt:lpstr>IMPORTANCE OF REGULAR ATTENDANCE</vt:lpstr>
      <vt:lpstr>THE NEED FOR FAITHFULNESS</vt:lpstr>
      <vt:lpstr>WARN ABOUT THE DANGERS OF NEGLIGENCE</vt:lpstr>
      <vt:lpstr>THE NEED FOR GODLINESS</vt:lpstr>
      <vt:lpstr>THE NEED TO GIVE</vt:lpstr>
      <vt:lpstr>ADMONISHING PEOPLE TO BE DOERS NOT JUST HEARERS</vt:lpstr>
      <vt:lpstr>IMPORTANCE OF TEACHING OTHERS</vt:lpstr>
      <vt:lpstr>INDIVIDUAL RESPONSIBILITY</vt:lpstr>
      <vt:lpstr>Do You Profit From Preaching?</vt:lpstr>
      <vt:lpstr>PowerPoint Presentation</vt:lpstr>
      <vt:lpstr>Does Preaching Profit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Preaching Does Not Profit Some Who Hear It!</dc:title>
  <dc:creator>Gailen Evans</dc:creator>
  <cp:lastModifiedBy>Gailen Evans</cp:lastModifiedBy>
  <cp:revision>18</cp:revision>
  <dcterms:created xsi:type="dcterms:W3CDTF">2023-10-06T18:00:48Z</dcterms:created>
  <dcterms:modified xsi:type="dcterms:W3CDTF">2023-10-06T21:32:27Z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